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26"/>
  </p:notesMasterIdLst>
  <p:sldIdLst>
    <p:sldId id="256" r:id="rId2"/>
    <p:sldId id="287" r:id="rId3"/>
    <p:sldId id="261" r:id="rId4"/>
    <p:sldId id="266" r:id="rId5"/>
    <p:sldId id="280" r:id="rId6"/>
    <p:sldId id="269" r:id="rId7"/>
    <p:sldId id="265" r:id="rId8"/>
    <p:sldId id="275" r:id="rId9"/>
    <p:sldId id="276" r:id="rId10"/>
    <p:sldId id="277" r:id="rId11"/>
    <p:sldId id="278" r:id="rId12"/>
    <p:sldId id="268" r:id="rId13"/>
    <p:sldId id="274" r:id="rId14"/>
    <p:sldId id="281" r:id="rId15"/>
    <p:sldId id="284" r:id="rId16"/>
    <p:sldId id="282" r:id="rId17"/>
    <p:sldId id="285" r:id="rId18"/>
    <p:sldId id="283" r:id="rId19"/>
    <p:sldId id="286" r:id="rId20"/>
    <p:sldId id="279" r:id="rId21"/>
    <p:sldId id="288" r:id="rId22"/>
    <p:sldId id="289" r:id="rId23"/>
    <p:sldId id="290" r:id="rId24"/>
    <p:sldId id="291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FBCBB"/>
    <a:srgbClr val="FFFEF7"/>
    <a:srgbClr val="3C2E65"/>
    <a:srgbClr val="332757"/>
    <a:srgbClr val="94D7D6"/>
    <a:srgbClr val="73FEFF"/>
    <a:srgbClr val="BDF2F7"/>
    <a:srgbClr val="ADE2E4"/>
    <a:srgbClr val="9BE5E4"/>
    <a:srgbClr val="5023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24"/>
  </p:normalViewPr>
  <p:slideViewPr>
    <p:cSldViewPr snapToGrid="0" snapToObjects="1">
      <p:cViewPr>
        <p:scale>
          <a:sx n="75" d="100"/>
          <a:sy n="75" d="100"/>
        </p:scale>
        <p:origin x="760" y="9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gif>
</file>

<file path=ppt/media/image26.gif>
</file>

<file path=ppt/media/image27.gif>
</file>

<file path=ppt/media/image28.png>
</file>

<file path=ppt/media/image2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BC67C2-9DB1-D643-82F9-B4F4E60024AF}" type="datetimeFigureOut">
              <a:rPr lang="en-US" smtClean="0"/>
              <a:t>4/24/22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437F2E-AB98-B349-9299-FCAFECA32B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386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50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68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2164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7170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441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8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315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437F2E-AB98-B349-9299-FCAFECA32B4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56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458FB-5876-FE45-B3D8-4A5C5A54C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1C6248-2634-4E4F-A3BB-848FBE40D0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C25656-FEBE-C24D-94C8-772CE30A8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5A9C2-C7C8-EE4D-A48A-88DBCD919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2C17A8-BD25-B44F-A437-ADDF7DF8B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2019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AED86-5089-A343-8D19-A7133ED1EE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2A13C2-403F-A048-B9FE-B80688443C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2F5CD8-90F7-7847-8EF7-96B8F5210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9474F9-3F9D-F644-B057-29E27CF6D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2DAD9-8C5B-234D-9C79-2DA92BDA9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347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F0CAA9-F47F-9546-A2AB-4B5CE4761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9008C-2002-8942-AB36-6A70B1F60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81234-2F9A-DA49-9422-90E2FB8B0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3C35E-1B6A-FA42-A731-84C08669C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C83D3-E4F0-694E-926F-0A0C422D5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993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F152E-BEBE-F84C-82D5-3D4122B96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6A1A1-4F73-2148-B302-0E0770C68F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40518-76A7-1D4A-8192-0FCC4D181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A93EE-6A55-1142-B089-8BCDD7E2D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C91E5C-6581-A145-816E-D12E76998C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816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4788E-E087-8945-9D91-04B264B90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397966-89A3-F344-924E-C73429CA7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E52DB-F0D4-6E41-86DE-92B326FA1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C4E8A-5E12-5E43-A87D-0C043A24E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B49F61-F48C-CC46-8AF6-1B6E073A3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779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33CCB-8153-A840-9AD1-F18A9DC26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13DC50-521D-304E-80AA-3E13011E49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2AE09E-1478-ED49-AAB7-650034ECF3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C2201-048A-0D4F-A996-ECB028AF4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85C8FD-1EC5-E341-8158-5F533B04A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F5252-9FBB-264E-A6E8-E5EB66CF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088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5C27D3-6DD9-4248-A78E-C3A5557F8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E0AA8-4D0D-634C-94A6-439F4EA94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31D5AB-38D1-D744-BF7B-F3271910D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95FC6A-D2FF-7B44-8229-5F458338B2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7E8BA7-C657-B547-8736-BD06C19901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65EF7A-F9AF-0A45-AFAF-C7D8F145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F92308-9289-A642-A642-5B9252B54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857FDC-B8E8-204E-8B16-95B711D0E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783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0861D-FA90-ED49-B56C-D18C55C29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5F9C202-74C3-024E-9417-AB12DFF7F4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93771D-F005-D34D-A984-0D9F964CD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41B192-DE2B-FD4B-8C81-B64BED23B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558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9496AB-1934-FF46-8B55-B8D772282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D60956-77CB-0F40-96AE-1F3B91709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526CA9-3634-E64D-A4E2-5F6D52220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768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095F4-0F6D-464B-B323-57CC548E1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5B37E-120A-1249-B992-B34A6EB2EC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31CC4-1972-904C-AF0B-4F836F44B3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766B26-A85C-2344-BAF1-E3FD62144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EB917B-2AA3-B046-B0DE-9F29E6F78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1FF46-0BB2-1C40-B566-A91BDE65A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466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6424F-53B5-3E44-B88A-DD5A1BCA6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F66A61-2D1A-6F49-8038-BE5A6D7EAA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6D9218-51CE-E846-A1C4-E223C70F5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DB5B56-4232-6F41-B619-A0DFE99D7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7D01AE-94AC-334B-8546-835DD7338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DC56E3-214F-EE4C-BC34-0F16BBC9A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80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2B6CC4-5EA2-FD45-9218-C15C1FCBE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FE8917-0717-6C43-9E2C-B489A5C1A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5E51E-E9E9-2E4E-AD8A-2AE8492C2D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5C3424-719B-9C49-AE31-FE1141E122EF}" type="datetimeFigureOut">
              <a:rPr lang="en-US" smtClean="0"/>
              <a:t>4/23/22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E4B19E-180E-E54D-BF28-B2FBC93B324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46D21-9E47-2344-9682-A5FDB7444A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9615BF-6F8F-B844-9E02-C9ACD01E3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7144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emf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gif"/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10" Type="http://schemas.openxmlformats.org/officeDocument/2006/relationships/image" Target="../media/image27.gif"/><Relationship Id="rId4" Type="http://schemas.openxmlformats.org/officeDocument/2006/relationships/image" Target="../media/image21.png"/><Relationship Id="rId9" Type="http://schemas.openxmlformats.org/officeDocument/2006/relationships/image" Target="../media/image26.gi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36D97-4226-2240-A347-C152A52268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1E87EF-F391-2144-BFF7-97348AB4CF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1040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80175A8-989B-E54C-9937-EA6EA9C28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582" y="655456"/>
            <a:ext cx="11885738" cy="1325563"/>
          </a:xfrm>
          <a:noFill/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Eyes-Only Gaze Aversions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B204517F-95D3-354D-B3FE-05D458E59595}"/>
              </a:ext>
            </a:extLst>
          </p:cNvPr>
          <p:cNvGrpSpPr/>
          <p:nvPr/>
        </p:nvGrpSpPr>
        <p:grpSpPr>
          <a:xfrm>
            <a:off x="953463" y="1885535"/>
            <a:ext cx="10285073" cy="4972465"/>
            <a:chOff x="1306201" y="1682521"/>
            <a:chExt cx="10285073" cy="497246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1E303B0-0BDB-A346-9C36-744AC1B143CA}"/>
                </a:ext>
              </a:extLst>
            </p:cNvPr>
            <p:cNvGrpSpPr/>
            <p:nvPr/>
          </p:nvGrpSpPr>
          <p:grpSpPr>
            <a:xfrm>
              <a:off x="1306201" y="1818172"/>
              <a:ext cx="2550502" cy="2418407"/>
              <a:chOff x="2511823" y="4477159"/>
              <a:chExt cx="2861963" cy="2517669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D5F73B83-7D76-9E45-B5D4-5693659C5B0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2806421" y="4477159"/>
                <a:ext cx="2272768" cy="1755458"/>
              </a:xfrm>
              <a:prstGeom prst="rect">
                <a:avLst/>
              </a:prstGeom>
            </p:spPr>
          </p:pic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5B67D51E-A5A5-B242-8490-0AA1BE21D4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2511823" y="6354905"/>
                <a:ext cx="2861963" cy="6399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000" dirty="0">
                    <a:solidFill>
                      <a:schemeClr val="bg2">
                        <a:lumMod val="25000"/>
                      </a:schemeClr>
                    </a:solidFill>
                    <a:latin typeface=""/>
                  </a:rPr>
                  <a:t>Upwards Aversion</a:t>
                </a: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D0FDF5-C2AD-1443-86B2-FD9C6EC9B525}"/>
                </a:ext>
              </a:extLst>
            </p:cNvPr>
            <p:cNvGrpSpPr/>
            <p:nvPr/>
          </p:nvGrpSpPr>
          <p:grpSpPr>
            <a:xfrm>
              <a:off x="1382993" y="4236579"/>
              <a:ext cx="2550503" cy="2418407"/>
              <a:chOff x="6901339" y="4477160"/>
              <a:chExt cx="2861963" cy="248518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4D631F78-7A5E-EC4B-995C-828AD8FBBA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12812" y="4477160"/>
                <a:ext cx="2272765" cy="1755457"/>
              </a:xfrm>
              <a:prstGeom prst="rect">
                <a:avLst/>
              </a:prstGeom>
            </p:spPr>
          </p:pic>
          <p:sp>
            <p:nvSpPr>
              <p:cNvPr id="17" name="Content Placeholder 2">
                <a:extLst>
                  <a:ext uri="{FF2B5EF4-FFF2-40B4-BE49-F238E27FC236}">
                    <a16:creationId xmlns:a16="http://schemas.microsoft.com/office/drawing/2014/main" id="{A2479B5C-075F-FC4B-B022-66A9D031ACE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01339" y="6322418"/>
                <a:ext cx="2861963" cy="6399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000" dirty="0">
                    <a:solidFill>
                      <a:schemeClr val="bg2">
                        <a:lumMod val="25000"/>
                      </a:schemeClr>
                    </a:solidFill>
                    <a:latin typeface=""/>
                  </a:rPr>
                  <a:t>Left Aversion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3481EFC-19EA-634E-901C-557874AD41F5}"/>
                </a:ext>
              </a:extLst>
            </p:cNvPr>
            <p:cNvGrpSpPr/>
            <p:nvPr/>
          </p:nvGrpSpPr>
          <p:grpSpPr>
            <a:xfrm>
              <a:off x="8997073" y="4102440"/>
              <a:ext cx="2594201" cy="2419919"/>
              <a:chOff x="7506982" y="1270890"/>
              <a:chExt cx="2861963" cy="2644667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9EF28888-8E93-0948-8050-6EF514FE72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01582" y="1270890"/>
                <a:ext cx="2272765" cy="1755457"/>
              </a:xfrm>
              <a:prstGeom prst="rect">
                <a:avLst/>
              </a:prstGeom>
            </p:spPr>
          </p:pic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7C1CCC70-8B17-7F4E-B7D2-6D94B553146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7506982" y="3275634"/>
                <a:ext cx="2861963" cy="6399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000" dirty="0">
                    <a:solidFill>
                      <a:schemeClr val="bg2">
                        <a:lumMod val="25000"/>
                      </a:schemeClr>
                    </a:solidFill>
                    <a:latin typeface=""/>
                  </a:rPr>
                  <a:t>Downwards Aversion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CAE10FC-034B-F045-807E-381FD84B1F09}"/>
                </a:ext>
              </a:extLst>
            </p:cNvPr>
            <p:cNvGrpSpPr/>
            <p:nvPr/>
          </p:nvGrpSpPr>
          <p:grpSpPr>
            <a:xfrm>
              <a:off x="8877658" y="1682521"/>
              <a:ext cx="2594201" cy="2419919"/>
              <a:chOff x="3743857" y="2148618"/>
              <a:chExt cx="2861963" cy="2620544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B5A51DF3-D1B4-8B46-9FA6-9A63A2E818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038457" y="2148618"/>
                <a:ext cx="2272765" cy="1755457"/>
              </a:xfrm>
              <a:prstGeom prst="rect">
                <a:avLst/>
              </a:prstGeom>
            </p:spPr>
          </p:pic>
          <p:sp>
            <p:nvSpPr>
              <p:cNvPr id="21" name="Content Placeholder 2">
                <a:extLst>
                  <a:ext uri="{FF2B5EF4-FFF2-40B4-BE49-F238E27FC236}">
                    <a16:creationId xmlns:a16="http://schemas.microsoft.com/office/drawing/2014/main" id="{E449ABB0-759A-9542-9E73-3974A09A26FC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743857" y="4129239"/>
                <a:ext cx="2861963" cy="639923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en-US" sz="2000" dirty="0">
                    <a:solidFill>
                      <a:schemeClr val="bg2">
                        <a:lumMod val="25000"/>
                      </a:schemeClr>
                    </a:solidFill>
                    <a:latin typeface=""/>
                  </a:rPr>
                  <a:t>Right Aversion</a:t>
                </a:r>
              </a:p>
            </p:txBody>
          </p:sp>
        </p:grp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46BB6B57-88C4-8E4A-B1C4-954937AD2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20369" y="2464517"/>
              <a:ext cx="3687115" cy="2847883"/>
            </a:xfrm>
            <a:prstGeom prst="rect">
              <a:avLst/>
            </a:prstGeom>
          </p:spPr>
        </p:pic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9F586302-DD20-3F46-A2FE-2E36255DA5D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741104" y="2694568"/>
              <a:ext cx="772928" cy="488630"/>
            </a:xfrm>
            <a:prstGeom prst="straightConnector1">
              <a:avLst/>
            </a:prstGeom>
            <a:ln w="76200">
              <a:solidFill>
                <a:srgbClr val="5FBCB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E2226896-B5EF-6E46-B027-4CB60FE9B98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79432" y="4978876"/>
              <a:ext cx="761418" cy="450991"/>
            </a:xfrm>
            <a:prstGeom prst="straightConnector1">
              <a:avLst/>
            </a:prstGeom>
            <a:ln w="76200">
              <a:solidFill>
                <a:srgbClr val="5FBCB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FB13774-184C-6A44-A8C1-7EBD8D6200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0167" y="2714422"/>
              <a:ext cx="741966" cy="455357"/>
            </a:xfrm>
            <a:prstGeom prst="straightConnector1">
              <a:avLst/>
            </a:prstGeom>
            <a:ln w="76200">
              <a:solidFill>
                <a:srgbClr val="5FBCB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62CAC3F6-BB56-FF4F-B714-20F3514F1DC1}"/>
                </a:ext>
              </a:extLst>
            </p:cNvPr>
            <p:cNvCxnSpPr>
              <a:cxnSpLocks/>
            </p:cNvCxnSpPr>
            <p:nvPr/>
          </p:nvCxnSpPr>
          <p:spPr>
            <a:xfrm>
              <a:off x="8107484" y="4944241"/>
              <a:ext cx="851109" cy="435417"/>
            </a:xfrm>
            <a:prstGeom prst="straightConnector1">
              <a:avLst/>
            </a:prstGeom>
            <a:ln w="76200">
              <a:solidFill>
                <a:srgbClr val="5FBCBB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166446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23056"/>
            <a:ext cx="11885738" cy="1325563"/>
          </a:xfrm>
          <a:noFill/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Head-Only Gaze Aversions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</p:spTree>
    <p:extLst>
      <p:ext uri="{BB962C8B-B14F-4D97-AF65-F5344CB8AC3E}">
        <p14:creationId xmlns:p14="http://schemas.microsoft.com/office/powerpoint/2010/main" val="29898610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1 – Library Help Desk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DC8B5-EFA8-7249-BCEA-84C73249CED3}"/>
              </a:ext>
            </a:extLst>
          </p:cNvPr>
          <p:cNvSpPr/>
          <p:nvPr/>
        </p:nvSpPr>
        <p:spPr>
          <a:xfrm>
            <a:off x="8887554" y="485095"/>
            <a:ext cx="4510007" cy="7118204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Cognitive Processing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61CF9A-0E80-EC4B-BB3C-55A5C0A9A8FD}"/>
              </a:ext>
            </a:extLst>
          </p:cNvPr>
          <p:cNvSpPr txBox="1">
            <a:spLocks/>
          </p:cNvSpPr>
          <p:nvPr/>
        </p:nvSpPr>
        <p:spPr>
          <a:xfrm>
            <a:off x="601774" y="2722555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Design: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62FA6B-0FB7-1747-BB7B-FA8778A9CDB9}"/>
              </a:ext>
            </a:extLst>
          </p:cNvPr>
          <p:cNvSpPr txBox="1"/>
          <p:nvPr/>
        </p:nvSpPr>
        <p:spPr>
          <a:xfrm>
            <a:off x="601774" y="3190621"/>
            <a:ext cx="621538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Participants were asked to assume the robot was working at a library help desk and ask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5 library related questions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robot was programmed to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pause 7-10 seconds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conduct a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gaze aversion 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 </a:t>
            </a:r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then respond</a:t>
            </a:r>
          </a:p>
          <a:p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AU" sz="2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Participants were instructed to listen to the robot’s response and </a:t>
            </a:r>
            <a:r>
              <a:rPr lang="en-AU" sz="20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ask the question again if they believed the robot did not understand</a:t>
            </a:r>
            <a:endParaRPr lang="en-US" sz="20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marL="342900" indent="-342900">
              <a:buAutoNum type="arabicPeriod"/>
            </a:pPr>
            <a:endParaRPr lang="en-US" sz="20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C78B6B-D4F9-8240-8CA3-7E0264614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185" y="1467838"/>
            <a:ext cx="4082062" cy="5012267"/>
          </a:xfrm>
          <a:prstGeom prst="rect">
            <a:avLst/>
          </a:prstGeom>
        </p:spPr>
      </p:pic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1F0321C-7121-B84F-AC69-96FA16A9F40D}"/>
              </a:ext>
            </a:extLst>
          </p:cNvPr>
          <p:cNvSpPr txBox="1">
            <a:spLocks/>
          </p:cNvSpPr>
          <p:nvPr/>
        </p:nvSpPr>
        <p:spPr>
          <a:xfrm>
            <a:off x="10004991" y="1778607"/>
            <a:ext cx="1585235" cy="90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the library is open from 9am to 5pm</a:t>
            </a:r>
          </a:p>
        </p:txBody>
      </p:sp>
    </p:spTree>
    <p:extLst>
      <p:ext uri="{BB962C8B-B14F-4D97-AF65-F5344CB8AC3E}">
        <p14:creationId xmlns:p14="http://schemas.microsoft.com/office/powerpoint/2010/main" val="13436535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DC8B5-EFA8-7249-BCEA-84C73249CED3}"/>
              </a:ext>
            </a:extLst>
          </p:cNvPr>
          <p:cNvSpPr/>
          <p:nvPr/>
        </p:nvSpPr>
        <p:spPr>
          <a:xfrm>
            <a:off x="779489" y="3315258"/>
            <a:ext cx="4766039" cy="2890670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38F130A5-9563-0B4D-9D4A-C18941C6E9AB}"/>
              </a:ext>
            </a:extLst>
          </p:cNvPr>
          <p:cNvSpPr/>
          <p:nvPr/>
        </p:nvSpPr>
        <p:spPr>
          <a:xfrm>
            <a:off x="6646472" y="3315258"/>
            <a:ext cx="4766039" cy="2890670"/>
          </a:xfrm>
          <a:prstGeom prst="roundRect">
            <a:avLst/>
          </a:prstGeom>
          <a:solidFill>
            <a:srgbClr val="3C2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2757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1 – Library Help Desk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Cognitive Processing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61CF9A-0E80-EC4B-BB3C-55A5C0A9A8FD}"/>
              </a:ext>
            </a:extLst>
          </p:cNvPr>
          <p:cNvSpPr txBox="1">
            <a:spLocks/>
          </p:cNvSpPr>
          <p:nvPr/>
        </p:nvSpPr>
        <p:spPr>
          <a:xfrm>
            <a:off x="6646472" y="264980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3C2E65"/>
                </a:solidFill>
                <a:latin typeface=""/>
              </a:rPr>
              <a:t>Task Metric: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1C6DDD4-1AAE-2041-849E-9A4D5DD3D5F1}"/>
              </a:ext>
            </a:extLst>
          </p:cNvPr>
          <p:cNvSpPr txBox="1">
            <a:spLocks/>
          </p:cNvSpPr>
          <p:nvPr/>
        </p:nvSpPr>
        <p:spPr>
          <a:xfrm>
            <a:off x="7007094" y="3656364"/>
            <a:ext cx="4053071" cy="21265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Time taken for participants to respond before repeating the question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2CB0585-53CC-664C-A09A-C5B0BA04445D}"/>
              </a:ext>
            </a:extLst>
          </p:cNvPr>
          <p:cNvSpPr txBox="1">
            <a:spLocks/>
          </p:cNvSpPr>
          <p:nvPr/>
        </p:nvSpPr>
        <p:spPr>
          <a:xfrm>
            <a:off x="838200" y="2701851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Goal: 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353E185D-5C70-264B-965C-37F23CFD9F44}"/>
              </a:ext>
            </a:extLst>
          </p:cNvPr>
          <p:cNvSpPr txBox="1">
            <a:spLocks/>
          </p:cNvSpPr>
          <p:nvPr/>
        </p:nvSpPr>
        <p:spPr>
          <a:xfrm>
            <a:off x="1131835" y="3746923"/>
            <a:ext cx="4061345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To evaluate how timing influences perception of cognitive aversions </a:t>
            </a:r>
          </a:p>
        </p:txBody>
      </p:sp>
    </p:spTree>
    <p:extLst>
      <p:ext uri="{BB962C8B-B14F-4D97-AF65-F5344CB8AC3E}">
        <p14:creationId xmlns:p14="http://schemas.microsoft.com/office/powerpoint/2010/main" val="4171150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2 – Mock Job Interview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DC8B5-EFA8-7249-BCEA-84C73249CED3}"/>
              </a:ext>
            </a:extLst>
          </p:cNvPr>
          <p:cNvSpPr/>
          <p:nvPr/>
        </p:nvSpPr>
        <p:spPr>
          <a:xfrm>
            <a:off x="8887554" y="485095"/>
            <a:ext cx="4510007" cy="7118204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Cognitive Processing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61CF9A-0E80-EC4B-BB3C-55A5C0A9A8FD}"/>
              </a:ext>
            </a:extLst>
          </p:cNvPr>
          <p:cNvSpPr txBox="1">
            <a:spLocks/>
          </p:cNvSpPr>
          <p:nvPr/>
        </p:nvSpPr>
        <p:spPr>
          <a:xfrm>
            <a:off x="601774" y="2722555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Design: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62FA6B-0FB7-1747-BB7B-FA8778A9CDB9}"/>
              </a:ext>
            </a:extLst>
          </p:cNvPr>
          <p:cNvSpPr txBox="1"/>
          <p:nvPr/>
        </p:nvSpPr>
        <p:spPr>
          <a:xfrm>
            <a:off x="601774" y="3190621"/>
            <a:ext cx="606995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Participants engaged in a </a:t>
            </a:r>
            <a:r>
              <a:rPr lang="en-US" sz="2400" b="1" dirty="0"/>
              <a:t>mock interview </a:t>
            </a:r>
            <a:r>
              <a:rPr lang="en-US" sz="2400" dirty="0"/>
              <a:t>with the robot</a:t>
            </a:r>
          </a:p>
          <a:p>
            <a:endParaRPr lang="en-US" sz="2400" dirty="0"/>
          </a:p>
          <a:p>
            <a:r>
              <a:rPr lang="en-US" sz="2400" dirty="0"/>
              <a:t>The</a:t>
            </a:r>
            <a:r>
              <a:rPr lang="en-US" sz="2400" b="1" dirty="0"/>
              <a:t> robot </a:t>
            </a:r>
            <a:r>
              <a:rPr lang="en-US" sz="2400" dirty="0"/>
              <a:t>took the role of the</a:t>
            </a:r>
            <a:r>
              <a:rPr lang="en-US" sz="2400" b="1" dirty="0"/>
              <a:t> interviewee</a:t>
            </a:r>
            <a:r>
              <a:rPr lang="en-US" sz="2400" dirty="0"/>
              <a:t> and the </a:t>
            </a:r>
            <a:r>
              <a:rPr lang="en-US" sz="2400" b="1" dirty="0"/>
              <a:t>participant</a:t>
            </a:r>
            <a:r>
              <a:rPr lang="en-US" sz="2400" dirty="0"/>
              <a:t> took the role of the </a:t>
            </a:r>
            <a:r>
              <a:rPr lang="en-US" sz="2400" b="1" dirty="0"/>
              <a:t>interviewer</a:t>
            </a:r>
          </a:p>
          <a:p>
            <a:endParaRPr lang="en-US" sz="2400" dirty="0"/>
          </a:p>
          <a:p>
            <a:r>
              <a:rPr lang="en-US" sz="2400" dirty="0"/>
              <a:t>Participants asked the robot </a:t>
            </a:r>
            <a:r>
              <a:rPr lang="en-US" sz="2400" b="1" dirty="0"/>
              <a:t>5 interview questions </a:t>
            </a:r>
            <a:r>
              <a:rPr lang="en-US" sz="2400" dirty="0"/>
              <a:t>derived from actual job interviews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865CD32-1BE7-5543-8275-2AF4027D8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794" y="1330821"/>
            <a:ext cx="4082062" cy="501226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FC7E4988-0341-C442-A838-43A0B3997430}"/>
              </a:ext>
            </a:extLst>
          </p:cNvPr>
          <p:cNvSpPr txBox="1">
            <a:spLocks/>
          </p:cNvSpPr>
          <p:nvPr/>
        </p:nvSpPr>
        <p:spPr>
          <a:xfrm>
            <a:off x="10086218" y="1751634"/>
            <a:ext cx="1674327" cy="90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I love working with humans!</a:t>
            </a:r>
          </a:p>
        </p:txBody>
      </p:sp>
    </p:spTree>
    <p:extLst>
      <p:ext uri="{BB962C8B-B14F-4D97-AF65-F5344CB8AC3E}">
        <p14:creationId xmlns:p14="http://schemas.microsoft.com/office/powerpoint/2010/main" val="4468188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5DB94CC-9359-9543-92C2-440ECCBB8091}"/>
              </a:ext>
            </a:extLst>
          </p:cNvPr>
          <p:cNvSpPr/>
          <p:nvPr/>
        </p:nvSpPr>
        <p:spPr>
          <a:xfrm>
            <a:off x="779489" y="3315258"/>
            <a:ext cx="4766039" cy="2890670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94B61C3-4880-5E4B-BDD0-DD866397EAA3}"/>
              </a:ext>
            </a:extLst>
          </p:cNvPr>
          <p:cNvSpPr/>
          <p:nvPr/>
        </p:nvSpPr>
        <p:spPr>
          <a:xfrm>
            <a:off x="6646472" y="3315258"/>
            <a:ext cx="4766039" cy="2890670"/>
          </a:xfrm>
          <a:prstGeom prst="roundRect">
            <a:avLst/>
          </a:prstGeom>
          <a:solidFill>
            <a:srgbClr val="3C2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2757"/>
              </a:solidFill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BB44FD5B-0522-6749-B100-AFD422ACD207}"/>
              </a:ext>
            </a:extLst>
          </p:cNvPr>
          <p:cNvSpPr txBox="1">
            <a:spLocks/>
          </p:cNvSpPr>
          <p:nvPr/>
        </p:nvSpPr>
        <p:spPr>
          <a:xfrm>
            <a:off x="6646472" y="264980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3C2E65"/>
                </a:solidFill>
                <a:latin typeface=""/>
              </a:rPr>
              <a:t>Task Metric: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94D436B-0479-134D-A394-EF2126A04292}"/>
              </a:ext>
            </a:extLst>
          </p:cNvPr>
          <p:cNvSpPr txBox="1">
            <a:spLocks/>
          </p:cNvSpPr>
          <p:nvPr/>
        </p:nvSpPr>
        <p:spPr>
          <a:xfrm>
            <a:off x="838200" y="2701851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Goal: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2 – Mock Job Interview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Cognitive Processing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BEB0490-1B10-E647-9C8A-CD14FB373F26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AAF7069-3F1F-AE4A-84D5-A53AF681D821}"/>
              </a:ext>
            </a:extLst>
          </p:cNvPr>
          <p:cNvSpPr txBox="1">
            <a:spLocks/>
          </p:cNvSpPr>
          <p:nvPr/>
        </p:nvSpPr>
        <p:spPr>
          <a:xfrm>
            <a:off x="999098" y="3633555"/>
            <a:ext cx="4277439" cy="23242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To determine how different modalities of aversion influence perception of the robot’s creativity and thoughtfulness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C506A68-8799-484C-A404-65391DD79682}"/>
              </a:ext>
            </a:extLst>
          </p:cNvPr>
          <p:cNvSpPr txBox="1">
            <a:spLocks/>
          </p:cNvSpPr>
          <p:nvPr/>
        </p:nvSpPr>
        <p:spPr>
          <a:xfrm>
            <a:off x="6910465" y="3633555"/>
            <a:ext cx="3977294" cy="160337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Survey subjectively measuring perception of robot’s thoughtfulness</a:t>
            </a:r>
          </a:p>
        </p:txBody>
      </p:sp>
    </p:spTree>
    <p:extLst>
      <p:ext uri="{BB962C8B-B14F-4D97-AF65-F5344CB8AC3E}">
        <p14:creationId xmlns:p14="http://schemas.microsoft.com/office/powerpoint/2010/main" val="1994040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3 – Therapist Aide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DC8B5-EFA8-7249-BCEA-84C73249CED3}"/>
              </a:ext>
            </a:extLst>
          </p:cNvPr>
          <p:cNvSpPr/>
          <p:nvPr/>
        </p:nvSpPr>
        <p:spPr>
          <a:xfrm>
            <a:off x="8887554" y="485095"/>
            <a:ext cx="4510007" cy="7118204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Intimacy Modulation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61CF9A-0E80-EC4B-BB3C-55A5C0A9A8FD}"/>
              </a:ext>
            </a:extLst>
          </p:cNvPr>
          <p:cNvSpPr txBox="1">
            <a:spLocks/>
          </p:cNvSpPr>
          <p:nvPr/>
        </p:nvSpPr>
        <p:spPr>
          <a:xfrm>
            <a:off x="601774" y="2722555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Design: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62FA6B-0FB7-1747-BB7B-FA8778A9CDB9}"/>
              </a:ext>
            </a:extLst>
          </p:cNvPr>
          <p:cNvSpPr txBox="1"/>
          <p:nvPr/>
        </p:nvSpPr>
        <p:spPr>
          <a:xfrm>
            <a:off x="601774" y="3190621"/>
            <a:ext cx="62153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 robot assumed the position of a </a:t>
            </a:r>
            <a:r>
              <a:rPr lang="en-US" sz="2400" b="1" dirty="0"/>
              <a:t>therapist’s aide</a:t>
            </a:r>
          </a:p>
          <a:p>
            <a:endParaRPr lang="en-US" sz="2400" dirty="0"/>
          </a:p>
          <a:p>
            <a:r>
              <a:rPr lang="en-US" sz="2400" dirty="0"/>
              <a:t>Participants were required to provide responses to a series of</a:t>
            </a:r>
            <a:r>
              <a:rPr lang="en-US" sz="2400" b="1" dirty="0"/>
              <a:t> 5 questions </a:t>
            </a:r>
            <a:r>
              <a:rPr lang="en-US" sz="2400" dirty="0"/>
              <a:t>with </a:t>
            </a:r>
            <a:r>
              <a:rPr lang="en-US" sz="2400" b="1" dirty="0"/>
              <a:t>increasing levels of intimacy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A93684F-AC82-BC44-96B6-2821372F1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5794" y="1361475"/>
            <a:ext cx="4082062" cy="501226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99B63DA-7EB0-EF45-8E5E-5113293D2D7F}"/>
              </a:ext>
            </a:extLst>
          </p:cNvPr>
          <p:cNvSpPr txBox="1">
            <a:spLocks/>
          </p:cNvSpPr>
          <p:nvPr/>
        </p:nvSpPr>
        <p:spPr>
          <a:xfrm>
            <a:off x="10086218" y="1809898"/>
            <a:ext cx="1674327" cy="90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How has your day been?</a:t>
            </a:r>
          </a:p>
        </p:txBody>
      </p:sp>
    </p:spTree>
    <p:extLst>
      <p:ext uri="{BB962C8B-B14F-4D97-AF65-F5344CB8AC3E}">
        <p14:creationId xmlns:p14="http://schemas.microsoft.com/office/powerpoint/2010/main" val="22924475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3A3B7CD-D64D-4648-8C81-A82693AF8646}"/>
              </a:ext>
            </a:extLst>
          </p:cNvPr>
          <p:cNvSpPr/>
          <p:nvPr/>
        </p:nvSpPr>
        <p:spPr>
          <a:xfrm>
            <a:off x="779489" y="3315258"/>
            <a:ext cx="4766039" cy="2890670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115F73D-F43F-B147-97A6-B214725BB29C}"/>
              </a:ext>
            </a:extLst>
          </p:cNvPr>
          <p:cNvSpPr/>
          <p:nvPr/>
        </p:nvSpPr>
        <p:spPr>
          <a:xfrm>
            <a:off x="6646472" y="3315258"/>
            <a:ext cx="4766039" cy="2890670"/>
          </a:xfrm>
          <a:prstGeom prst="roundRect">
            <a:avLst/>
          </a:prstGeom>
          <a:solidFill>
            <a:srgbClr val="3C2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2757"/>
              </a:solidFill>
            </a:endParaRP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45EB0A47-CD16-8B48-B6E0-AA49B39983E0}"/>
              </a:ext>
            </a:extLst>
          </p:cNvPr>
          <p:cNvSpPr txBox="1">
            <a:spLocks/>
          </p:cNvSpPr>
          <p:nvPr/>
        </p:nvSpPr>
        <p:spPr>
          <a:xfrm>
            <a:off x="6646472" y="264980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3C2E65"/>
                </a:solidFill>
                <a:latin typeface=""/>
              </a:rPr>
              <a:t>Task Metric: 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8EB075F4-4C4F-F747-9EE4-1918710A3106}"/>
              </a:ext>
            </a:extLst>
          </p:cNvPr>
          <p:cNvSpPr txBox="1">
            <a:spLocks/>
          </p:cNvSpPr>
          <p:nvPr/>
        </p:nvSpPr>
        <p:spPr>
          <a:xfrm>
            <a:off x="838200" y="2701851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Goal: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3 – Therapist Aide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601774" y="1770146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Intimacy Modulation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8233EFC-6536-CF40-8AF0-71DAA03DF827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5FDA5C2-7637-A945-92F0-DBED7A532BB8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4240E80-536D-4748-8AA4-45C6FEF54291}"/>
              </a:ext>
            </a:extLst>
          </p:cNvPr>
          <p:cNvSpPr txBox="1">
            <a:spLocks/>
          </p:cNvSpPr>
          <p:nvPr/>
        </p:nvSpPr>
        <p:spPr>
          <a:xfrm>
            <a:off x="1020320" y="3633556"/>
            <a:ext cx="4091326" cy="23242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To determine how different modalities of aversion influence comfort and intimacy levels between a robot &amp; participant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A6E7757-6DB5-B44A-A22E-FF84C7A51803}"/>
              </a:ext>
            </a:extLst>
          </p:cNvPr>
          <p:cNvSpPr txBox="1">
            <a:spLocks/>
          </p:cNvSpPr>
          <p:nvPr/>
        </p:nvSpPr>
        <p:spPr>
          <a:xfrm>
            <a:off x="6908886" y="3598484"/>
            <a:ext cx="3958983" cy="23242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Number of words participants used to answer each question</a:t>
            </a:r>
          </a:p>
        </p:txBody>
      </p:sp>
    </p:spTree>
    <p:extLst>
      <p:ext uri="{BB962C8B-B14F-4D97-AF65-F5344CB8AC3E}">
        <p14:creationId xmlns:p14="http://schemas.microsoft.com/office/powerpoint/2010/main" val="10856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83558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4 – Getting to Know 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Each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4BDC8B5-EFA8-7249-BCEA-84C73249CED3}"/>
              </a:ext>
            </a:extLst>
          </p:cNvPr>
          <p:cNvSpPr/>
          <p:nvPr/>
        </p:nvSpPr>
        <p:spPr>
          <a:xfrm>
            <a:off x="8887554" y="485095"/>
            <a:ext cx="4510007" cy="7118204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520751" y="216891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Floor Management 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C61CF9A-0E80-EC4B-BB3C-55A5C0A9A8FD}"/>
              </a:ext>
            </a:extLst>
          </p:cNvPr>
          <p:cNvSpPr txBox="1">
            <a:spLocks/>
          </p:cNvSpPr>
          <p:nvPr/>
        </p:nvSpPr>
        <p:spPr>
          <a:xfrm>
            <a:off x="601774" y="290628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Design: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62FA6B-0FB7-1747-BB7B-FA8778A9CDB9}"/>
              </a:ext>
            </a:extLst>
          </p:cNvPr>
          <p:cNvSpPr txBox="1"/>
          <p:nvPr/>
        </p:nvSpPr>
        <p:spPr>
          <a:xfrm>
            <a:off x="601774" y="3374353"/>
            <a:ext cx="6662626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Participants </a:t>
            </a:r>
            <a:r>
              <a:rPr lang="en-US" sz="2000" b="1" dirty="0"/>
              <a:t>asked the robot 5 questions</a:t>
            </a:r>
            <a:r>
              <a:rPr lang="en-US" sz="2000" dirty="0"/>
              <a:t>, after which they were directed to </a:t>
            </a:r>
            <a:r>
              <a:rPr lang="en-US" sz="2000" b="1" dirty="0"/>
              <a:t>listen to the robot’s response </a:t>
            </a:r>
            <a:r>
              <a:rPr lang="en-US" sz="2000" dirty="0"/>
              <a:t>before providing their own</a:t>
            </a:r>
          </a:p>
          <a:p>
            <a:endParaRPr lang="en-US" sz="2000" dirty="0"/>
          </a:p>
          <a:p>
            <a:r>
              <a:rPr lang="en-US" sz="2000" dirty="0"/>
              <a:t>The robot’s response was </a:t>
            </a:r>
            <a:r>
              <a:rPr lang="en-US" sz="2000" b="1" dirty="0"/>
              <a:t>split into two sections</a:t>
            </a:r>
            <a:r>
              <a:rPr lang="en-US" sz="2000" dirty="0"/>
              <a:t>, separated by a </a:t>
            </a:r>
            <a:r>
              <a:rPr lang="en-US" sz="2000" b="1" dirty="0"/>
              <a:t>2-4 second pause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The robot </a:t>
            </a:r>
            <a:r>
              <a:rPr lang="en-US" sz="2000" b="1" dirty="0"/>
              <a:t>did not provide</a:t>
            </a:r>
            <a:r>
              <a:rPr lang="en-US" sz="2000" dirty="0"/>
              <a:t> the second section of its response if </a:t>
            </a:r>
            <a:r>
              <a:rPr lang="en-US" sz="2000" b="1" dirty="0"/>
              <a:t>interrupted </a:t>
            </a:r>
          </a:p>
          <a:p>
            <a:endParaRPr lang="en-US" sz="20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FD0521C-5FB9-C949-B104-769352927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5689" y="1360638"/>
            <a:ext cx="4082062" cy="5012267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5ED1407-789B-864C-AC87-26B03124C81E}"/>
              </a:ext>
            </a:extLst>
          </p:cNvPr>
          <p:cNvSpPr txBox="1">
            <a:spLocks/>
          </p:cNvSpPr>
          <p:nvPr/>
        </p:nvSpPr>
        <p:spPr>
          <a:xfrm>
            <a:off x="10525669" y="1716542"/>
            <a:ext cx="1674327" cy="9047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I’m from Boulder, Colorado!</a:t>
            </a:r>
          </a:p>
        </p:txBody>
      </p:sp>
    </p:spTree>
    <p:extLst>
      <p:ext uri="{BB962C8B-B14F-4D97-AF65-F5344CB8AC3E}">
        <p14:creationId xmlns:p14="http://schemas.microsoft.com/office/powerpoint/2010/main" val="2296107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83558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Task 4 – Getting to Know </a:t>
            </a:r>
            <a:b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</a:b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Each Other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6E699F1-6D1B-8640-BFB9-0461C0299462}"/>
              </a:ext>
            </a:extLst>
          </p:cNvPr>
          <p:cNvSpPr txBox="1">
            <a:spLocks/>
          </p:cNvSpPr>
          <p:nvPr/>
        </p:nvSpPr>
        <p:spPr>
          <a:xfrm>
            <a:off x="520751" y="2168917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"/>
              </a:rPr>
              <a:t>Floor Management 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4754A99-C97C-7F4D-9344-676384DF3D01}"/>
              </a:ext>
            </a:extLst>
          </p:cNvPr>
          <p:cNvSpPr txBox="1">
            <a:spLocks/>
          </p:cNvSpPr>
          <p:nvPr/>
        </p:nvSpPr>
        <p:spPr>
          <a:xfrm>
            <a:off x="601774" y="3242509"/>
            <a:ext cx="6826684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"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7E52C2CA-95D6-C34C-A926-5AC41D1D19F6}"/>
              </a:ext>
            </a:extLst>
          </p:cNvPr>
          <p:cNvSpPr/>
          <p:nvPr/>
        </p:nvSpPr>
        <p:spPr>
          <a:xfrm>
            <a:off x="779489" y="3400549"/>
            <a:ext cx="4766039" cy="2890670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1E70117-2B6F-9441-965D-F483022F191B}"/>
              </a:ext>
            </a:extLst>
          </p:cNvPr>
          <p:cNvSpPr/>
          <p:nvPr/>
        </p:nvSpPr>
        <p:spPr>
          <a:xfrm>
            <a:off x="6646472" y="3400549"/>
            <a:ext cx="4766039" cy="2890670"/>
          </a:xfrm>
          <a:prstGeom prst="roundRect">
            <a:avLst/>
          </a:prstGeom>
          <a:solidFill>
            <a:srgbClr val="3C2E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332757"/>
              </a:solidFill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61279BD-0802-1049-96D4-620F0C5DF6E9}"/>
              </a:ext>
            </a:extLst>
          </p:cNvPr>
          <p:cNvSpPr txBox="1">
            <a:spLocks/>
          </p:cNvSpPr>
          <p:nvPr/>
        </p:nvSpPr>
        <p:spPr>
          <a:xfrm>
            <a:off x="6646472" y="2735098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3C2E65"/>
                </a:solidFill>
                <a:latin typeface=""/>
              </a:rPr>
              <a:t>Task Metric: 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DDC2F73F-677F-A24F-9C5D-23A095612701}"/>
              </a:ext>
            </a:extLst>
          </p:cNvPr>
          <p:cNvSpPr txBox="1">
            <a:spLocks/>
          </p:cNvSpPr>
          <p:nvPr/>
        </p:nvSpPr>
        <p:spPr>
          <a:xfrm>
            <a:off x="838200" y="2787142"/>
            <a:ext cx="5257800" cy="5406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Task Goal: 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79344786-4A05-B94A-A17C-70850FC5B4D0}"/>
              </a:ext>
            </a:extLst>
          </p:cNvPr>
          <p:cNvSpPr txBox="1">
            <a:spLocks/>
          </p:cNvSpPr>
          <p:nvPr/>
        </p:nvSpPr>
        <p:spPr>
          <a:xfrm>
            <a:off x="999098" y="3718846"/>
            <a:ext cx="4277439" cy="232421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To determine how different modalities of aversion influence perception of a robot’s ability to hold the floor during conversation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AA43B570-A915-A446-9DB1-04F5730EB32F}"/>
              </a:ext>
            </a:extLst>
          </p:cNvPr>
          <p:cNvSpPr txBox="1">
            <a:spLocks/>
          </p:cNvSpPr>
          <p:nvPr/>
        </p:nvSpPr>
        <p:spPr>
          <a:xfrm>
            <a:off x="6910465" y="3718846"/>
            <a:ext cx="3977294" cy="2160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"/>
              </a:rPr>
              <a:t>Time between sections of robot’s response before participants interrupted or robot continued speech</a:t>
            </a:r>
          </a:p>
        </p:txBody>
      </p:sp>
    </p:spTree>
    <p:extLst>
      <p:ext uri="{BB962C8B-B14F-4D97-AF65-F5344CB8AC3E}">
        <p14:creationId xmlns:p14="http://schemas.microsoft.com/office/powerpoint/2010/main" val="785404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DE71C2-DD88-DE4A-A543-0633182F83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2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5FBCBB"/>
                </a:solidFill>
                <a:latin typeface=""/>
              </a:rPr>
              <a:t>Introduction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0B1A80E-0B63-A647-8CDA-9F397CFE0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1125018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rgbClr val="FFFEF7"/>
                </a:solidFill>
                <a:latin typeface=""/>
              </a:rPr>
              <a:t>Gaze Aversions as Non-Verbal Communication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25C9723E-B60C-AA4F-815B-3FFAE1FFAA3F}"/>
              </a:ext>
            </a:extLst>
          </p:cNvPr>
          <p:cNvSpPr txBox="1">
            <a:spLocks/>
          </p:cNvSpPr>
          <p:nvPr/>
        </p:nvSpPr>
        <p:spPr>
          <a:xfrm>
            <a:off x="963014" y="3090504"/>
            <a:ext cx="9876227" cy="2826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sz="5400" dirty="0">
                <a:solidFill>
                  <a:srgbClr val="5FBCBB"/>
                </a:solidFill>
                <a:latin typeface=""/>
              </a:rPr>
              <a:t>“Intentional redirection redirection of gaze away from the face of an interlocutor’</a:t>
            </a:r>
          </a:p>
        </p:txBody>
      </p:sp>
    </p:spTree>
    <p:extLst>
      <p:ext uri="{BB962C8B-B14F-4D97-AF65-F5344CB8AC3E}">
        <p14:creationId xmlns:p14="http://schemas.microsoft.com/office/powerpoint/2010/main" val="6971981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3B17C2-7AFE-344E-93BB-898DE130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Study Procedure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6D27E42-6BD8-FC4E-927F-7AE5A7594A29}"/>
              </a:ext>
            </a:extLst>
          </p:cNvPr>
          <p:cNvSpPr txBox="1">
            <a:spLocks/>
          </p:cNvSpPr>
          <p:nvPr/>
        </p:nvSpPr>
        <p:spPr>
          <a:xfrm>
            <a:off x="838200" y="2130620"/>
            <a:ext cx="10402614" cy="1700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"/>
              </a:rPr>
              <a:t>Between Subjects Experimental Design</a:t>
            </a:r>
          </a:p>
          <a:p>
            <a:r>
              <a:rPr lang="en-US" dirty="0">
                <a:latin typeface=""/>
              </a:rPr>
              <a:t>15 Participants </a:t>
            </a:r>
          </a:p>
        </p:txBody>
      </p:sp>
    </p:spTree>
    <p:extLst>
      <p:ext uri="{BB962C8B-B14F-4D97-AF65-F5344CB8AC3E}">
        <p14:creationId xmlns:p14="http://schemas.microsoft.com/office/powerpoint/2010/main" val="280607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3B17C2-7AFE-344E-93BB-898DE130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Developing the Eyes-Only Model</a:t>
            </a:r>
          </a:p>
        </p:txBody>
      </p:sp>
      <p:pic>
        <p:nvPicPr>
          <p:cNvPr id="4" name="Picture 3" descr="Icon&#10;&#10;Description automatically generated">
            <a:extLst>
              <a:ext uri="{FF2B5EF4-FFF2-40B4-BE49-F238E27FC236}">
                <a16:creationId xmlns:a16="http://schemas.microsoft.com/office/drawing/2014/main" id="{6664AA70-9B63-294C-AECC-491618F79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6413" y="2392623"/>
            <a:ext cx="1419677" cy="775791"/>
          </a:xfrm>
          <a:prstGeom prst="rect">
            <a:avLst/>
          </a:prstGeom>
        </p:spPr>
      </p:pic>
      <p:pic>
        <p:nvPicPr>
          <p:cNvPr id="6" name="Picture 5" descr="Icon&#10;&#10;Description automatically generated">
            <a:extLst>
              <a:ext uri="{FF2B5EF4-FFF2-40B4-BE49-F238E27FC236}">
                <a16:creationId xmlns:a16="http://schemas.microsoft.com/office/drawing/2014/main" id="{0D828A61-CB27-8A4D-B317-4A7C6F82C1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7510" y="4586082"/>
            <a:ext cx="1419677" cy="778028"/>
          </a:xfrm>
          <a:prstGeom prst="rect">
            <a:avLst/>
          </a:prstGeom>
        </p:spPr>
      </p:pic>
      <p:pic>
        <p:nvPicPr>
          <p:cNvPr id="8" name="Picture 7" descr="Icon&#10;&#10;Description automatically generated">
            <a:extLst>
              <a:ext uri="{FF2B5EF4-FFF2-40B4-BE49-F238E27FC236}">
                <a16:creationId xmlns:a16="http://schemas.microsoft.com/office/drawing/2014/main" id="{4D074C3F-055C-AB4A-991B-B9AD2EBCC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6412" y="3494958"/>
            <a:ext cx="1419677" cy="778028"/>
          </a:xfrm>
          <a:prstGeom prst="rect">
            <a:avLst/>
          </a:prstGeom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4271CA4E-0331-B542-A379-B3ADBDA374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50142" y="2405521"/>
            <a:ext cx="1419677" cy="778028"/>
          </a:xfrm>
          <a:prstGeom prst="rect">
            <a:avLst/>
          </a:prstGeom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AC55AE94-9ECA-0C42-8BC3-DA87D94C07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142" y="3497627"/>
            <a:ext cx="1439087" cy="788665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3D195938-B1C2-EB44-A438-0BB2034F391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50142" y="4600370"/>
            <a:ext cx="1419677" cy="778028"/>
          </a:xfrm>
          <a:prstGeom prst="rect">
            <a:avLst/>
          </a:prstGeom>
        </p:spPr>
      </p:pic>
      <p:pic>
        <p:nvPicPr>
          <p:cNvPr id="10244" name="Picture 4" descr="Extraocular Muscles and Movements">
            <a:extLst>
              <a:ext uri="{FF2B5EF4-FFF2-40B4-BE49-F238E27FC236}">
                <a16:creationId xmlns:a16="http://schemas.microsoft.com/office/drawing/2014/main" id="{187489BA-9D3A-3747-AD73-A51045C8B1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42" y="2432582"/>
            <a:ext cx="2904837" cy="2904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06C445C5-BE36-CE4C-A217-D3106DBF653A}"/>
              </a:ext>
            </a:extLst>
          </p:cNvPr>
          <p:cNvSpPr txBox="1">
            <a:spLocks/>
          </p:cNvSpPr>
          <p:nvPr/>
        </p:nvSpPr>
        <p:spPr>
          <a:xfrm>
            <a:off x="520751" y="5725044"/>
            <a:ext cx="3408217" cy="5909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5FBCBB"/>
                </a:solidFill>
                <a:latin typeface=""/>
              </a:rPr>
              <a:t>Axes of Extraocular Movements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D4364DF-B11A-3C45-B0D3-358B0C5D24AE}"/>
              </a:ext>
            </a:extLst>
          </p:cNvPr>
          <p:cNvSpPr txBox="1">
            <a:spLocks/>
          </p:cNvSpPr>
          <p:nvPr/>
        </p:nvSpPr>
        <p:spPr>
          <a:xfrm>
            <a:off x="8650271" y="5725044"/>
            <a:ext cx="3035842" cy="59093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5FBCBB"/>
                </a:solidFill>
                <a:latin typeface=""/>
              </a:rPr>
              <a:t>Gaze Aversion Animation</a:t>
            </a:r>
          </a:p>
        </p:txBody>
      </p:sp>
      <p:pic>
        <p:nvPicPr>
          <p:cNvPr id="10246" name="Picture 6" descr="[animate output image]">
            <a:extLst>
              <a:ext uri="{FF2B5EF4-FFF2-40B4-BE49-F238E27FC236}">
                <a16:creationId xmlns:a16="http://schemas.microsoft.com/office/drawing/2014/main" id="{28029767-CC62-C640-BFDA-198FA0757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7776" y="2406550"/>
            <a:ext cx="2472962" cy="1355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[animate output image]">
            <a:extLst>
              <a:ext uri="{FF2B5EF4-FFF2-40B4-BE49-F238E27FC236}">
                <a16:creationId xmlns:a16="http://schemas.microsoft.com/office/drawing/2014/main" id="{50D40D96-C2B2-D146-822E-7AC48599D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86678" y="4015737"/>
            <a:ext cx="2472962" cy="135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28F991EA-D5C6-844E-B9DB-F8EE843F937E}"/>
              </a:ext>
            </a:extLst>
          </p:cNvPr>
          <p:cNvSpPr txBox="1">
            <a:spLocks/>
          </p:cNvSpPr>
          <p:nvPr/>
        </p:nvSpPr>
        <p:spPr>
          <a:xfrm>
            <a:off x="4459950" y="5725044"/>
            <a:ext cx="3408217" cy="5909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rgbClr val="5FBCBB"/>
                </a:solidFill>
                <a:latin typeface=""/>
              </a:rPr>
              <a:t>Gaze Aversion Stills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B325E367-885B-FA4F-AA13-54DCC768ED58}"/>
              </a:ext>
            </a:extLst>
          </p:cNvPr>
          <p:cNvCxnSpPr>
            <a:cxnSpLocks/>
          </p:cNvCxnSpPr>
          <p:nvPr/>
        </p:nvCxnSpPr>
        <p:spPr>
          <a:xfrm>
            <a:off x="8024253" y="3692031"/>
            <a:ext cx="599090" cy="1"/>
          </a:xfrm>
          <a:prstGeom prst="straightConnector1">
            <a:avLst/>
          </a:prstGeom>
          <a:ln w="76200">
            <a:solidFill>
              <a:srgbClr val="5FBC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49DCDE9B-21AC-1D43-910B-8B3B3297E07A}"/>
              </a:ext>
            </a:extLst>
          </p:cNvPr>
          <p:cNvCxnSpPr>
            <a:cxnSpLocks/>
          </p:cNvCxnSpPr>
          <p:nvPr/>
        </p:nvCxnSpPr>
        <p:spPr>
          <a:xfrm>
            <a:off x="3857105" y="3692031"/>
            <a:ext cx="599090" cy="1"/>
          </a:xfrm>
          <a:prstGeom prst="straightConnector1">
            <a:avLst/>
          </a:prstGeom>
          <a:ln w="76200">
            <a:solidFill>
              <a:srgbClr val="5FBCB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5683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3B17C2-7AFE-344E-93BB-898DE130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Developing the Head-Only Model</a:t>
            </a:r>
          </a:p>
        </p:txBody>
      </p:sp>
    </p:spTree>
    <p:extLst>
      <p:ext uri="{BB962C8B-B14F-4D97-AF65-F5344CB8AC3E}">
        <p14:creationId xmlns:p14="http://schemas.microsoft.com/office/powerpoint/2010/main" val="8227969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3B17C2-7AFE-344E-93BB-898DE130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Modelling Different Aversion Types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9AFC895-15F9-1B42-B022-AE38CADF1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88" y="2201335"/>
            <a:ext cx="3932912" cy="3223000"/>
          </a:xfrm>
          <a:prstGeom prst="rect">
            <a:avLst/>
          </a:prstGeom>
        </p:spPr>
      </p:pic>
      <p:pic>
        <p:nvPicPr>
          <p:cNvPr id="6" name="Picture 5" descr="Chart, bubble chart&#10;&#10;Description automatically generated">
            <a:extLst>
              <a:ext uri="{FF2B5EF4-FFF2-40B4-BE49-F238E27FC236}">
                <a16:creationId xmlns:a16="http://schemas.microsoft.com/office/drawing/2014/main" id="{F3769C1D-EAB5-BA49-964D-03B93B2185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1917" y="2201334"/>
            <a:ext cx="4327683" cy="3133243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2C4657D-84BA-4A40-ABB7-4479CF275ADC}"/>
              </a:ext>
            </a:extLst>
          </p:cNvPr>
          <p:cNvSpPr txBox="1">
            <a:spLocks/>
          </p:cNvSpPr>
          <p:nvPr/>
        </p:nvSpPr>
        <p:spPr>
          <a:xfrm>
            <a:off x="990076" y="5573057"/>
            <a:ext cx="4208326" cy="63992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"/>
              </a:rPr>
              <a:t>Gaze aversion timings for different conversational functions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0EB88C9-A26A-714D-AE0D-C94D3E071669}"/>
              </a:ext>
            </a:extLst>
          </p:cNvPr>
          <p:cNvSpPr txBox="1">
            <a:spLocks/>
          </p:cNvSpPr>
          <p:nvPr/>
        </p:nvSpPr>
        <p:spPr>
          <a:xfrm>
            <a:off x="6179973" y="5597462"/>
            <a:ext cx="5021951" cy="91096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"/>
              </a:rPr>
              <a:t>Percentage of gaze aversions directed up, down, left or right based on conversational function</a:t>
            </a:r>
          </a:p>
        </p:txBody>
      </p:sp>
    </p:spTree>
    <p:extLst>
      <p:ext uri="{BB962C8B-B14F-4D97-AF65-F5344CB8AC3E}">
        <p14:creationId xmlns:p14="http://schemas.microsoft.com/office/powerpoint/2010/main" val="34322172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23B17C2-7AFE-344E-93BB-898DE130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Conducting the Study 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1802FF5-B878-A648-B694-971BFC165986}"/>
              </a:ext>
            </a:extLst>
          </p:cNvPr>
          <p:cNvSpPr txBox="1">
            <a:spLocks/>
          </p:cNvSpPr>
          <p:nvPr/>
        </p:nvSpPr>
        <p:spPr>
          <a:xfrm>
            <a:off x="838200" y="2130620"/>
            <a:ext cx="10402614" cy="17004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"/>
              </a:rPr>
              <a:t>Insert videos here</a:t>
            </a:r>
          </a:p>
        </p:txBody>
      </p:sp>
    </p:spTree>
    <p:extLst>
      <p:ext uri="{BB962C8B-B14F-4D97-AF65-F5344CB8AC3E}">
        <p14:creationId xmlns:p14="http://schemas.microsoft.com/office/powerpoint/2010/main" val="321526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solidFill>
            <a:srgbClr val="FFFCF5"/>
          </a:solidFill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Types of Gaze Aversions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Introduction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B67086D-B54E-3A44-866C-885CB541DFB1}"/>
              </a:ext>
            </a:extLst>
          </p:cNvPr>
          <p:cNvSpPr txBox="1">
            <a:spLocks/>
          </p:cNvSpPr>
          <p:nvPr/>
        </p:nvSpPr>
        <p:spPr>
          <a:xfrm>
            <a:off x="974310" y="5654031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Cognitive Processing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0348F60-4976-6247-97EA-DDB7AF1F5D72}"/>
              </a:ext>
            </a:extLst>
          </p:cNvPr>
          <p:cNvSpPr txBox="1">
            <a:spLocks/>
          </p:cNvSpPr>
          <p:nvPr/>
        </p:nvSpPr>
        <p:spPr>
          <a:xfrm>
            <a:off x="4777772" y="5536114"/>
            <a:ext cx="2636455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Intimacy Modulation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6AFADC7-FD70-9147-85AA-89DF7144C150}"/>
              </a:ext>
            </a:extLst>
          </p:cNvPr>
          <p:cNvSpPr txBox="1">
            <a:spLocks/>
          </p:cNvSpPr>
          <p:nvPr/>
        </p:nvSpPr>
        <p:spPr>
          <a:xfrm>
            <a:off x="8449997" y="5536114"/>
            <a:ext cx="2636455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Floor Management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F23383-86C0-DF49-B22F-778F78417774}"/>
              </a:ext>
            </a:extLst>
          </p:cNvPr>
          <p:cNvSpPr/>
          <p:nvPr/>
        </p:nvSpPr>
        <p:spPr>
          <a:xfrm>
            <a:off x="880042" y="2418885"/>
            <a:ext cx="2861963" cy="2790224"/>
          </a:xfrm>
          <a:prstGeom prst="ellipse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F75CD7-DC6C-BB4C-A729-60FB39F6D7F2}"/>
              </a:ext>
            </a:extLst>
          </p:cNvPr>
          <p:cNvSpPr/>
          <p:nvPr/>
        </p:nvSpPr>
        <p:spPr>
          <a:xfrm>
            <a:off x="4552265" y="2418885"/>
            <a:ext cx="2861963" cy="2790224"/>
          </a:xfrm>
          <a:prstGeom prst="ellipse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7B8AD57-5176-9A4B-8703-3361726E547C}"/>
              </a:ext>
            </a:extLst>
          </p:cNvPr>
          <p:cNvSpPr/>
          <p:nvPr/>
        </p:nvSpPr>
        <p:spPr>
          <a:xfrm>
            <a:off x="8224489" y="2418885"/>
            <a:ext cx="2861963" cy="2790224"/>
          </a:xfrm>
          <a:prstGeom prst="ellipse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BCC14BEC-FA76-404B-ABB1-DE92DBE6F4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2365" y="2088885"/>
            <a:ext cx="2194611" cy="32837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CCE46F1-5A0B-2C45-AAC5-AF434DE57F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2982" y="2130620"/>
            <a:ext cx="2194610" cy="3218216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8D37881-6A37-1A46-9D48-0C94522E95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5205" y="2797681"/>
            <a:ext cx="3407306" cy="255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23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E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71DE71C2-DD88-DE4A-A543-0633182F83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33275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517" y="1765014"/>
            <a:ext cx="10497868" cy="3012687"/>
          </a:xfrm>
          <a:noFill/>
          <a:ln>
            <a:noFill/>
          </a:ln>
        </p:spPr>
        <p:txBody>
          <a:bodyPr>
            <a:normAutofit fontScale="90000"/>
          </a:bodyPr>
          <a:lstStyle/>
          <a:p>
            <a:pPr algn="ctr"/>
            <a:r>
              <a:rPr lang="en-AU" b="1" dirty="0">
                <a:solidFill>
                  <a:schemeClr val="bg1"/>
                </a:solidFill>
                <a:latin typeface=""/>
              </a:rPr>
              <a:t>Conversational gaze aversion for human-like robots. In Proceedings of the 10th International Conference on Human-Robot Interaction (HRI). ACM, 2014</a:t>
            </a:r>
            <a:endParaRPr lang="en-US" b="1" dirty="0">
              <a:solidFill>
                <a:schemeClr val="bg1"/>
              </a:solidFill>
              <a:latin typeface="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5FBCBB"/>
                </a:solidFill>
                <a:latin typeface=""/>
              </a:rPr>
              <a:t>Original Paper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589339C-AB02-F946-AF6E-DDA095BD3F61}"/>
              </a:ext>
            </a:extLst>
          </p:cNvPr>
          <p:cNvSpPr txBox="1">
            <a:spLocks/>
          </p:cNvSpPr>
          <p:nvPr/>
        </p:nvSpPr>
        <p:spPr>
          <a:xfrm>
            <a:off x="1607764" y="4638345"/>
            <a:ext cx="8976472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AU" dirty="0">
                <a:solidFill>
                  <a:srgbClr val="5FBCBB"/>
                </a:solidFill>
                <a:latin typeface=""/>
              </a:rPr>
              <a:t>S. Andrist, X. Z. Tan, M. </a:t>
            </a:r>
            <a:r>
              <a:rPr lang="en-AU" dirty="0" err="1">
                <a:solidFill>
                  <a:srgbClr val="5FBCBB"/>
                </a:solidFill>
                <a:latin typeface=""/>
              </a:rPr>
              <a:t>Gleicher</a:t>
            </a:r>
            <a:r>
              <a:rPr lang="en-AU" dirty="0">
                <a:solidFill>
                  <a:srgbClr val="5FBCBB"/>
                </a:solidFill>
                <a:latin typeface=""/>
              </a:rPr>
              <a:t>, and B. </a:t>
            </a:r>
            <a:r>
              <a:rPr lang="en-AU" dirty="0" err="1">
                <a:solidFill>
                  <a:srgbClr val="5FBCBB"/>
                </a:solidFill>
                <a:latin typeface=""/>
              </a:rPr>
              <a:t>Mutlu</a:t>
            </a:r>
            <a:r>
              <a:rPr lang="en-AU" dirty="0">
                <a:solidFill>
                  <a:srgbClr val="5FBCBB"/>
                </a:solidFill>
                <a:latin typeface=""/>
              </a:rPr>
              <a:t>.</a:t>
            </a:r>
            <a:endParaRPr lang="en-US" sz="2000" dirty="0">
              <a:solidFill>
                <a:srgbClr val="5FBCBB"/>
              </a:solidFill>
              <a:latin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19558783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Goal of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Original Paper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FCF4740-2C6A-6E46-B386-6FFCE7823AFC}"/>
              </a:ext>
            </a:extLst>
          </p:cNvPr>
          <p:cNvSpPr txBox="1">
            <a:spLocks/>
          </p:cNvSpPr>
          <p:nvPr/>
        </p:nvSpPr>
        <p:spPr>
          <a:xfrm>
            <a:off x="601774" y="2130620"/>
            <a:ext cx="5257800" cy="1603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latin typeface=""/>
              </a:rPr>
              <a:t>Time taken for participants to respond before repeating the question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CD92662E-1CE6-CF4C-9C1B-A5704807711D}"/>
              </a:ext>
            </a:extLst>
          </p:cNvPr>
          <p:cNvSpPr/>
          <p:nvPr/>
        </p:nvSpPr>
        <p:spPr>
          <a:xfrm>
            <a:off x="8601947" y="246647"/>
            <a:ext cx="4665507" cy="6364705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person looking at a toy&#10;&#10;Description automatically generated with low confidence">
            <a:extLst>
              <a:ext uri="{FF2B5EF4-FFF2-40B4-BE49-F238E27FC236}">
                <a16:creationId xmlns:a16="http://schemas.microsoft.com/office/drawing/2014/main" id="{46044736-1699-0D4A-AE69-BD55FB6BA8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4" r="2137" b="10632"/>
          <a:stretch/>
        </p:blipFill>
        <p:spPr>
          <a:xfrm>
            <a:off x="9269203" y="0"/>
            <a:ext cx="2402046" cy="1594591"/>
          </a:xfrm>
          <a:prstGeom prst="rect">
            <a:avLst/>
          </a:prstGeom>
        </p:spPr>
      </p:pic>
      <p:pic>
        <p:nvPicPr>
          <p:cNvPr id="17" name="Picture 16" descr="A person looking at a robot&#10;&#10;Description automatically generated with low confidence">
            <a:extLst>
              <a:ext uri="{FF2B5EF4-FFF2-40B4-BE49-F238E27FC236}">
                <a16:creationId xmlns:a16="http://schemas.microsoft.com/office/drawing/2014/main" id="{8A329FE4-DAB6-8F4C-BECB-C0FEE69CB3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717"/>
          <a:stretch/>
        </p:blipFill>
        <p:spPr>
          <a:xfrm>
            <a:off x="9269204" y="1799414"/>
            <a:ext cx="2402046" cy="1594592"/>
          </a:xfrm>
          <a:prstGeom prst="rect">
            <a:avLst/>
          </a:prstGeom>
        </p:spPr>
      </p:pic>
      <p:pic>
        <p:nvPicPr>
          <p:cNvPr id="19" name="Picture 18" descr="A picture containing person, indoor, automaton&#10;&#10;Description automatically generated">
            <a:extLst>
              <a:ext uri="{FF2B5EF4-FFF2-40B4-BE49-F238E27FC236}">
                <a16:creationId xmlns:a16="http://schemas.microsoft.com/office/drawing/2014/main" id="{7EFAFB32-4121-9347-B854-1790DDC64F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9933"/>
          <a:stretch/>
        </p:blipFill>
        <p:spPr>
          <a:xfrm>
            <a:off x="9269203" y="3598829"/>
            <a:ext cx="2321023" cy="1537114"/>
          </a:xfrm>
          <a:prstGeom prst="rect">
            <a:avLst/>
          </a:prstGeom>
        </p:spPr>
      </p:pic>
      <p:pic>
        <p:nvPicPr>
          <p:cNvPr id="21" name="Picture 20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41FD3B93-06EC-B04E-8A67-33DE9AA686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0031"/>
          <a:stretch/>
        </p:blipFill>
        <p:spPr>
          <a:xfrm>
            <a:off x="9269204" y="5340766"/>
            <a:ext cx="2321022" cy="154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0208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Summary of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Original Paper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F260ED5-E754-5C46-9146-A65D34E23F43}"/>
              </a:ext>
            </a:extLst>
          </p:cNvPr>
          <p:cNvSpPr/>
          <p:nvPr/>
        </p:nvSpPr>
        <p:spPr>
          <a:xfrm>
            <a:off x="6715592" y="1484026"/>
            <a:ext cx="5141901" cy="5055692"/>
          </a:xfrm>
          <a:prstGeom prst="roundRect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6F927137-B3D9-7D47-8D59-A6F6B4359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0191" y="1930952"/>
            <a:ext cx="4114799" cy="425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682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05057"/>
            <a:ext cx="9677400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Study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774" y="485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Original Paper</a:t>
            </a:r>
          </a:p>
        </p:txBody>
      </p:sp>
    </p:spTree>
    <p:extLst>
      <p:ext uri="{BB962C8B-B14F-4D97-AF65-F5344CB8AC3E}">
        <p14:creationId xmlns:p14="http://schemas.microsoft.com/office/powerpoint/2010/main" val="2050719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0" y="764834"/>
            <a:ext cx="9585775" cy="1325563"/>
          </a:xfrm>
          <a:noFill/>
        </p:spPr>
        <p:txBody>
          <a:bodyPr/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Study Adaptations – Misty II Robot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FCF10194-65B2-AA48-BD69-AD04BC76487B}"/>
              </a:ext>
            </a:extLst>
          </p:cNvPr>
          <p:cNvSpPr txBox="1">
            <a:spLocks/>
          </p:cNvSpPr>
          <p:nvPr/>
        </p:nvSpPr>
        <p:spPr>
          <a:xfrm>
            <a:off x="738526" y="2402001"/>
            <a:ext cx="2572646" cy="132556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"/>
              </a:rPr>
              <a:t>Semi-Virtual Robot capable of rendering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eye movement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35E4657-97F2-8B4B-8EA9-C176CB8E6C5F}"/>
              </a:ext>
            </a:extLst>
          </p:cNvPr>
          <p:cNvSpPr/>
          <p:nvPr/>
        </p:nvSpPr>
        <p:spPr>
          <a:xfrm>
            <a:off x="3822956" y="2412125"/>
            <a:ext cx="3982096" cy="3945715"/>
          </a:xfrm>
          <a:prstGeom prst="ellipse">
            <a:avLst/>
          </a:prstGeom>
          <a:solidFill>
            <a:srgbClr val="5FBC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3922767-558C-C943-9B1D-E82D194277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08" b="96745" l="9961" r="89844">
                        <a14:foregroundMark x1="51074" y1="10938" x2="49512" y2="5339"/>
                        <a14:foregroundMark x1="58203" y1="11979" x2="39355" y2="11719"/>
                        <a14:foregroundMark x1="68262" y1="89323" x2="63184" y2="91667"/>
                        <a14:foregroundMark x1="63184" y1="91667" x2="58887" y2="96615"/>
                        <a14:foregroundMark x1="58887" y1="96615" x2="57617" y2="96745"/>
                        <a14:foregroundMark x1="63281" y1="5208" x2="63281" y2="5208"/>
                        <a14:backgroundMark x1="62402" y1="6380" x2="62402" y2="6380"/>
                        <a14:backgroundMark x1="61426" y1="64063" x2="61426" y2="64063"/>
                        <a14:backgroundMark x1="61621" y1="61328" x2="61621" y2="61328"/>
                        <a14:backgroundMark x1="62305" y1="5599" x2="62305" y2="5599"/>
                        <a14:backgroundMark x1="62598" y1="6120" x2="62402" y2="5339"/>
                        <a14:backgroundMark x1="62891" y1="6120" x2="62695" y2="559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258" r="22197"/>
          <a:stretch/>
        </p:blipFill>
        <p:spPr bwMode="auto">
          <a:xfrm>
            <a:off x="3996194" y="2063100"/>
            <a:ext cx="3563007" cy="4643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738DBEF-A771-E14D-B09A-D893957302C6}"/>
              </a:ext>
            </a:extLst>
          </p:cNvPr>
          <p:cNvSpPr txBox="1">
            <a:spLocks/>
          </p:cNvSpPr>
          <p:nvPr/>
        </p:nvSpPr>
        <p:spPr>
          <a:xfrm>
            <a:off x="715334" y="4450262"/>
            <a:ext cx="2204548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Female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"/>
              </a:rPr>
              <a:t> recorded audio samples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F0567DC-9D74-4E45-BDE2-09325B058B2B}"/>
              </a:ext>
            </a:extLst>
          </p:cNvPr>
          <p:cNvSpPr txBox="1">
            <a:spLocks/>
          </p:cNvSpPr>
          <p:nvPr/>
        </p:nvSpPr>
        <p:spPr>
          <a:xfrm>
            <a:off x="8130690" y="2352136"/>
            <a:ext cx="2572646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"/>
              </a:rPr>
              <a:t>Native </a:t>
            </a: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face detection 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"/>
              </a:rPr>
              <a:t>&amp; motion tracking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7E4D03B-A0A3-C24C-A556-083507FB7165}"/>
              </a:ext>
            </a:extLst>
          </p:cNvPr>
          <p:cNvSpPr txBox="1">
            <a:spLocks/>
          </p:cNvSpPr>
          <p:nvPr/>
        </p:nvSpPr>
        <p:spPr>
          <a:xfrm>
            <a:off x="8490074" y="4645230"/>
            <a:ext cx="2572646" cy="1325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Single</a:t>
            </a:r>
            <a:r>
              <a:rPr lang="en-US" sz="2400" dirty="0">
                <a:solidFill>
                  <a:schemeClr val="bg2">
                    <a:lumMod val="25000"/>
                  </a:schemeClr>
                </a:solidFill>
                <a:latin typeface=""/>
              </a:rPr>
              <a:t> robot used across all study tasks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001AD5C-7FC2-7E48-BABC-66271312EE5F}"/>
              </a:ext>
            </a:extLst>
          </p:cNvPr>
          <p:cNvCxnSpPr>
            <a:cxnSpLocks/>
          </p:cNvCxnSpPr>
          <p:nvPr/>
        </p:nvCxnSpPr>
        <p:spPr>
          <a:xfrm>
            <a:off x="3261048" y="3254115"/>
            <a:ext cx="561908" cy="313174"/>
          </a:xfrm>
          <a:prstGeom prst="line">
            <a:avLst/>
          </a:prstGeom>
          <a:ln w="76200">
            <a:solidFill>
              <a:srgbClr val="5F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56DB3BE-BCB0-A240-89FB-3B86385417EE}"/>
              </a:ext>
            </a:extLst>
          </p:cNvPr>
          <p:cNvCxnSpPr>
            <a:cxnSpLocks/>
          </p:cNvCxnSpPr>
          <p:nvPr/>
        </p:nvCxnSpPr>
        <p:spPr>
          <a:xfrm flipV="1">
            <a:off x="2822715" y="4731008"/>
            <a:ext cx="805906" cy="192228"/>
          </a:xfrm>
          <a:prstGeom prst="line">
            <a:avLst/>
          </a:prstGeom>
          <a:ln w="76200">
            <a:solidFill>
              <a:srgbClr val="5F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A64116E-4A2E-034F-9036-EAFFD3DD3443}"/>
              </a:ext>
            </a:extLst>
          </p:cNvPr>
          <p:cNvCxnSpPr>
            <a:cxnSpLocks/>
          </p:cNvCxnSpPr>
          <p:nvPr/>
        </p:nvCxnSpPr>
        <p:spPr>
          <a:xfrm flipV="1">
            <a:off x="7651537" y="2862961"/>
            <a:ext cx="679394" cy="311254"/>
          </a:xfrm>
          <a:prstGeom prst="line">
            <a:avLst/>
          </a:prstGeom>
          <a:ln w="76200">
            <a:solidFill>
              <a:srgbClr val="5F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55912E3-6E58-7B49-BFD3-1F0263A801A2}"/>
              </a:ext>
            </a:extLst>
          </p:cNvPr>
          <p:cNvCxnSpPr>
            <a:cxnSpLocks/>
          </p:cNvCxnSpPr>
          <p:nvPr/>
        </p:nvCxnSpPr>
        <p:spPr>
          <a:xfrm>
            <a:off x="7964231" y="4610400"/>
            <a:ext cx="637902" cy="312836"/>
          </a:xfrm>
          <a:prstGeom prst="line">
            <a:avLst/>
          </a:prstGeom>
          <a:ln w="76200">
            <a:solidFill>
              <a:srgbClr val="5FBC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84644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C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6DB17-2B12-C94F-BCA4-7CF3CD733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51" y="823056"/>
            <a:ext cx="11885738" cy="1325563"/>
          </a:xfrm>
          <a:noFill/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Study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Adaptations</a:t>
            </a:r>
            <a:r>
              <a:rPr 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"/>
              </a:rPr>
              <a:t> – Independent Variable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5828C-D3C2-3A42-B726-A4F0BEE43E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751" y="503095"/>
            <a:ext cx="5257800" cy="6399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  <a:latin typeface=""/>
              </a:rPr>
              <a:t>Study Design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8383ACD-7E10-224E-B4FC-79E5CA3DD7B2}"/>
              </a:ext>
            </a:extLst>
          </p:cNvPr>
          <p:cNvSpPr txBox="1">
            <a:spLocks/>
          </p:cNvSpPr>
          <p:nvPr/>
        </p:nvSpPr>
        <p:spPr>
          <a:xfrm>
            <a:off x="597682" y="2058171"/>
            <a:ext cx="10361738" cy="854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b="1" dirty="0">
                <a:solidFill>
                  <a:srgbClr val="5FBCBB"/>
                </a:solidFill>
                <a:latin typeface=""/>
              </a:rPr>
              <a:t>Independent Variable – 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"/>
              </a:rPr>
              <a:t>Method of Modelling Gaze Aversion 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8AC21FB4-6C96-294E-A4B8-E8ACC8A0CEC6}"/>
              </a:ext>
            </a:extLst>
          </p:cNvPr>
          <p:cNvSpPr/>
          <p:nvPr/>
        </p:nvSpPr>
        <p:spPr>
          <a:xfrm>
            <a:off x="1014970" y="2991351"/>
            <a:ext cx="2388649" cy="2346325"/>
          </a:xfrm>
          <a:prstGeom prst="ellipse">
            <a:avLst/>
          </a:prstGeom>
          <a:solidFill>
            <a:srgbClr val="94D7D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8F325CF-A1C4-C043-8219-5760EAD2E729}"/>
              </a:ext>
            </a:extLst>
          </p:cNvPr>
          <p:cNvSpPr/>
          <p:nvPr/>
        </p:nvSpPr>
        <p:spPr>
          <a:xfrm>
            <a:off x="4653231" y="2991350"/>
            <a:ext cx="2388649" cy="2346325"/>
          </a:xfrm>
          <a:prstGeom prst="ellipse">
            <a:avLst/>
          </a:prstGeom>
          <a:solidFill>
            <a:srgbClr val="94D7D6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530A2E2-5E33-F74C-8F4E-C4275E2B8A21}"/>
              </a:ext>
            </a:extLst>
          </p:cNvPr>
          <p:cNvSpPr/>
          <p:nvPr/>
        </p:nvSpPr>
        <p:spPr>
          <a:xfrm>
            <a:off x="8385257" y="2991350"/>
            <a:ext cx="2388649" cy="2346325"/>
          </a:xfrm>
          <a:prstGeom prst="ellipse">
            <a:avLst/>
          </a:prstGeom>
          <a:solidFill>
            <a:srgbClr val="94D7D6">
              <a:alpha val="5098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5C4790E-C960-A14D-8C5B-E77DC8CBD579}"/>
              </a:ext>
            </a:extLst>
          </p:cNvPr>
          <p:cNvSpPr txBox="1">
            <a:spLocks/>
          </p:cNvSpPr>
          <p:nvPr/>
        </p:nvSpPr>
        <p:spPr>
          <a:xfrm>
            <a:off x="778310" y="5896937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No 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"/>
              </a:rPr>
              <a:t>Gaze Aversions (control condition)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4050F9-9BD0-2D46-B132-5A6EFD0CF863}"/>
              </a:ext>
            </a:extLst>
          </p:cNvPr>
          <p:cNvSpPr txBox="1">
            <a:spLocks/>
          </p:cNvSpPr>
          <p:nvPr/>
        </p:nvSpPr>
        <p:spPr>
          <a:xfrm>
            <a:off x="4482833" y="5885442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Eyes-Only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"/>
              </a:rPr>
              <a:t> Gaze Aversions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B5E8E6E-3ADD-2948-9633-F7FE9CB2FB60}"/>
              </a:ext>
            </a:extLst>
          </p:cNvPr>
          <p:cNvSpPr txBox="1">
            <a:spLocks/>
          </p:cNvSpPr>
          <p:nvPr/>
        </p:nvSpPr>
        <p:spPr>
          <a:xfrm>
            <a:off x="8187353" y="5885441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b="1" dirty="0">
                <a:solidFill>
                  <a:schemeClr val="bg2">
                    <a:lumMod val="25000"/>
                  </a:schemeClr>
                </a:solidFill>
                <a:latin typeface=""/>
              </a:rPr>
              <a:t>Head-Only</a:t>
            </a:r>
            <a:r>
              <a:rPr lang="en-US" sz="2000" dirty="0">
                <a:solidFill>
                  <a:schemeClr val="bg2">
                    <a:lumMod val="25000"/>
                  </a:schemeClr>
                </a:solidFill>
                <a:latin typeface=""/>
              </a:rPr>
              <a:t> Gaze Aversions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694F9CBC-9D44-EF47-B1F4-CF5C88DF8B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9456" y="3444205"/>
            <a:ext cx="1499674" cy="149967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B28E7377-CCE0-BA4E-B5D1-C51BB4B2B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7147" y="3572610"/>
            <a:ext cx="2060817" cy="1242864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4150B99-D4C0-A148-9ABF-9020ADEF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2721" y="3289445"/>
            <a:ext cx="1552727" cy="1776678"/>
          </a:xfrm>
          <a:prstGeom prst="rect">
            <a:avLst/>
          </a:prstGeom>
        </p:spPr>
      </p:pic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F497E6-EB83-664A-AD08-2CD45301F3F1}"/>
              </a:ext>
            </a:extLst>
          </p:cNvPr>
          <p:cNvSpPr txBox="1">
            <a:spLocks/>
          </p:cNvSpPr>
          <p:nvPr/>
        </p:nvSpPr>
        <p:spPr>
          <a:xfrm>
            <a:off x="778311" y="5495582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5FBCBB"/>
                </a:solidFill>
                <a:latin typeface=""/>
              </a:rPr>
              <a:t>1ST LEVEL</a:t>
            </a:r>
          </a:p>
        </p:txBody>
      </p:sp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BA587DE8-4378-294F-A9E2-F3B701AD037C}"/>
              </a:ext>
            </a:extLst>
          </p:cNvPr>
          <p:cNvSpPr txBox="1">
            <a:spLocks/>
          </p:cNvSpPr>
          <p:nvPr/>
        </p:nvSpPr>
        <p:spPr>
          <a:xfrm>
            <a:off x="4482832" y="5495582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5FBCBB"/>
                </a:solidFill>
                <a:latin typeface=""/>
              </a:rPr>
              <a:t>2ND LEVEL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A3ACE0C-8583-4A40-88FF-9BB805FD4FD4}"/>
              </a:ext>
            </a:extLst>
          </p:cNvPr>
          <p:cNvSpPr txBox="1">
            <a:spLocks/>
          </p:cNvSpPr>
          <p:nvPr/>
        </p:nvSpPr>
        <p:spPr>
          <a:xfrm>
            <a:off x="8148601" y="5495581"/>
            <a:ext cx="2861963" cy="6399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2000" dirty="0">
                <a:solidFill>
                  <a:srgbClr val="5FBCBB"/>
                </a:solidFill>
                <a:latin typeface=""/>
              </a:rPr>
              <a:t>3RD LEVEL</a:t>
            </a:r>
          </a:p>
        </p:txBody>
      </p:sp>
    </p:spTree>
    <p:extLst>
      <p:ext uri="{BB962C8B-B14F-4D97-AF65-F5344CB8AC3E}">
        <p14:creationId xmlns:p14="http://schemas.microsoft.com/office/powerpoint/2010/main" val="420032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2859</TotalTime>
  <Words>678</Words>
  <Application>Microsoft Macintosh PowerPoint</Application>
  <PresentationFormat>Widescreen</PresentationFormat>
  <Paragraphs>133</Paragraphs>
  <Slides>24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PowerPoint Presentation</vt:lpstr>
      <vt:lpstr>Gaze Aversions as Non-Verbal Communication</vt:lpstr>
      <vt:lpstr>Types of Gaze Aversions</vt:lpstr>
      <vt:lpstr>Conversational gaze aversion for human-like robots. In Proceedings of the 10th International Conference on Human-Robot Interaction (HRI). ACM, 2014</vt:lpstr>
      <vt:lpstr>Goal of Study</vt:lpstr>
      <vt:lpstr>Summary of Findings</vt:lpstr>
      <vt:lpstr>Study Limitations</vt:lpstr>
      <vt:lpstr>Study Adaptations – Misty II Robot</vt:lpstr>
      <vt:lpstr>Study Adaptations – Independent Variable</vt:lpstr>
      <vt:lpstr>Eyes-Only Gaze Aversions</vt:lpstr>
      <vt:lpstr>Head-Only Gaze Aversions</vt:lpstr>
      <vt:lpstr>Task 1 – Library Help Desk</vt:lpstr>
      <vt:lpstr>Task 1 – Library Help Desk</vt:lpstr>
      <vt:lpstr>Task 2 – Mock Job Interview</vt:lpstr>
      <vt:lpstr>Task 2 – Mock Job Interview</vt:lpstr>
      <vt:lpstr>Task 3 – Therapist Aide</vt:lpstr>
      <vt:lpstr>Task 3 – Therapist Aide</vt:lpstr>
      <vt:lpstr>Task 4 – Getting to Know  Each Other</vt:lpstr>
      <vt:lpstr>Task 4 – Getting to Know  Each Other</vt:lpstr>
      <vt:lpstr>Study Procedure</vt:lpstr>
      <vt:lpstr>Developing the Eyes-Only Model</vt:lpstr>
      <vt:lpstr>Developing the Head-Only Model</vt:lpstr>
      <vt:lpstr>Modelling Different Aversion Types</vt:lpstr>
      <vt:lpstr>Conducting the Study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Mardi Davis</dc:creator>
  <cp:lastModifiedBy>Mardi Davis</cp:lastModifiedBy>
  <cp:revision>3</cp:revision>
  <dcterms:created xsi:type="dcterms:W3CDTF">2022-04-23T20:12:50Z</dcterms:created>
  <dcterms:modified xsi:type="dcterms:W3CDTF">2022-04-25T19:52:22Z</dcterms:modified>
</cp:coreProperties>
</file>

<file path=docProps/thumbnail.jpeg>
</file>